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6" r:id="rId3"/>
    <p:sldId id="267" r:id="rId4"/>
    <p:sldId id="268" r:id="rId5"/>
    <p:sldId id="260" r:id="rId6"/>
    <p:sldId id="281" r:id="rId7"/>
    <p:sldId id="261" r:id="rId8"/>
    <p:sldId id="272" r:id="rId9"/>
    <p:sldId id="273" r:id="rId10"/>
    <p:sldId id="274" r:id="rId11"/>
    <p:sldId id="275" r:id="rId12"/>
    <p:sldId id="271" r:id="rId13"/>
    <p:sldId id="263" r:id="rId14"/>
    <p:sldId id="280" r:id="rId15"/>
    <p:sldId id="264" r:id="rId16"/>
    <p:sldId id="265" r:id="rId17"/>
    <p:sldId id="283" r:id="rId18"/>
    <p:sldId id="277" r:id="rId19"/>
    <p:sldId id="278" r:id="rId20"/>
    <p:sldId id="279" r:id="rId21"/>
    <p:sldId id="284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8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u="sng" dirty="0" smtClean="0"/>
              <a:t>Osa alata</a:t>
            </a:r>
            <a:r>
              <a:rPr lang="en-US" dirty="0" smtClean="0"/>
              <a:t>:</a:t>
            </a: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sr-Latn-CS" dirty="0" smtClean="0"/>
              <a:t>Vertikalna   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sr-Latn-CS" dirty="0" smtClean="0"/>
              <a:t>Zakošena pod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	malim uglom (2-3</a:t>
            </a:r>
            <a:r>
              <a:rPr lang="sr-Latn-CS" baseline="30000" dirty="0" smtClean="0"/>
              <a:t>o</a:t>
            </a:r>
            <a:r>
              <a:rPr lang="sr-Latn-CS" dirty="0" smtClean="0"/>
              <a:t>)</a:t>
            </a:r>
            <a:endParaRPr lang="sr-Latn-C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1752600"/>
            <a:ext cx="4114800" cy="4648200"/>
            <a:chOff x="5029200" y="1752600"/>
            <a:chExt cx="4114800" cy="4648200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752600"/>
              <a:ext cx="365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4191000"/>
              <a:ext cx="36576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029200" y="39624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1400" y="40386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667000" y="2743200"/>
            <a:ext cx="2667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41148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CS" u="sng" dirty="0" smtClean="0"/>
              <a:t>Brzina obrtanja alata i brzina zavarivanja</a:t>
            </a:r>
            <a:r>
              <a:rPr lang="en-US" u="sng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Parametri imaju različite vrednosti za različite osnovne materijale: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43980"/>
            <a:ext cx="5943600" cy="25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Mikrostruktura zavarenog spoja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AutoShape 2" descr="http://www.simtech.a-star.edu.sg/media/41288/friction_stir_welding_1_655x252_494x190.jpg"/>
          <p:cNvSpPr>
            <a:spLocks noChangeAspect="1" noChangeArrowheads="1"/>
          </p:cNvSpPr>
          <p:nvPr/>
        </p:nvSpPr>
        <p:spPr bwMode="auto">
          <a:xfrm>
            <a:off x="155575" y="-868363"/>
            <a:ext cx="47053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1200" y="1371600"/>
            <a:ext cx="774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0" y="27543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grumen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943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4343400"/>
            <a:ext cx="7772400" cy="1828800"/>
            <a:chOff x="762000" y="4343400"/>
            <a:chExt cx="6934200" cy="167640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191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8288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59436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3962400" y="4800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šav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tvrdoće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zavarenog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32859"/>
            <a:ext cx="5105400" cy="34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AA2024</a:t>
            </a:r>
            <a:r>
              <a:rPr lang="sr-Latn-CS" dirty="0" smtClean="0"/>
              <a:t> (Al-Cu)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</a:t>
            </a:r>
            <a:r>
              <a:rPr lang="sr-Latn-CS" dirty="0" smtClean="0"/>
              <a:t>5052 (Al-Mg)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sr-Latn-CS" u="sng" dirty="0" smtClean="0"/>
              <a:t>Vrste šavova</a:t>
            </a:r>
            <a:r>
              <a:rPr lang="en-US" dirty="0" smtClean="0"/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6113" y="1219200"/>
            <a:ext cx="7888287" cy="5410200"/>
            <a:chOff x="0" y="1676400"/>
            <a:chExt cx="6288578" cy="42672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76400"/>
              <a:ext cx="628857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10001" y="4419779"/>
              <a:ext cx="4800277" cy="304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postupcima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sr-Latn-CS" dirty="0" smtClean="0"/>
              <a:t> </a:t>
            </a:r>
            <a:r>
              <a:rPr lang="en-US" dirty="0" err="1" smtClean="0"/>
              <a:t>zavarljivi</a:t>
            </a:r>
            <a:r>
              <a:rPr lang="sr-Latn-CS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Al-Cu (</a:t>
            </a:r>
            <a:r>
              <a:rPr lang="en-US" dirty="0" err="1" smtClean="0"/>
              <a:t>duraluminijum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Al-Zn-Mg</a:t>
            </a:r>
            <a:r>
              <a:rPr lang="sr-Latn-CS" dirty="0" smtClean="0"/>
              <a:t>, odnosno raznorodnih materijala (</a:t>
            </a:r>
            <a:r>
              <a:rPr lang="en-US" dirty="0" smtClean="0"/>
              <a:t>leg. </a:t>
            </a:r>
            <a:r>
              <a:rPr lang="sr-Latn-CS" dirty="0" smtClean="0"/>
              <a:t>Al sa Mg, </a:t>
            </a:r>
            <a:r>
              <a:rPr lang="en-US" dirty="0" smtClean="0"/>
              <a:t>leg. </a:t>
            </a:r>
            <a:r>
              <a:rPr lang="sr-Latn-CS" dirty="0" smtClean="0"/>
              <a:t>Al sa Cu...)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-male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deformacija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Ušteda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sr-Latn-CS" dirty="0" smtClean="0"/>
              <a:t> i</a:t>
            </a:r>
            <a:r>
              <a:rPr lang="en-US" dirty="0" smtClean="0"/>
              <a:t> </a:t>
            </a:r>
            <a:r>
              <a:rPr lang="sr-Latn-CS" dirty="0" smtClean="0"/>
              <a:t>dodatni 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postizanja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čvrstoće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tunela</a:t>
            </a:r>
            <a:r>
              <a:rPr lang="en-US" dirty="0" smtClean="0"/>
              <a:t> (</a:t>
            </a:r>
            <a:r>
              <a:rPr lang="en-US" dirty="0" err="1" smtClean="0"/>
              <a:t>kanala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površinske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Nedostaci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Izlazna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preciznom</a:t>
            </a:r>
            <a:r>
              <a:rPr lang="en-US" dirty="0" smtClean="0"/>
              <a:t> </a:t>
            </a:r>
            <a:r>
              <a:rPr lang="en-US" dirty="0" err="1" smtClean="0"/>
              <a:t>obradom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čišćenje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nalepa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fleksibilan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postupaka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el.lukom</a:t>
            </a:r>
            <a:r>
              <a:rPr lang="en-US" dirty="0" smtClean="0"/>
              <a:t> (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prenosan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, </a:t>
            </a: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pozicioniranje</a:t>
            </a:r>
            <a:r>
              <a:rPr lang="en-US" dirty="0" smtClean="0"/>
              <a:t>,…)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763" y="1143000"/>
            <a:ext cx="40084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5113" y="3733800"/>
            <a:ext cx="50688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375" y="5462954"/>
            <a:ext cx="3400425" cy="13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762000"/>
            <a:ext cx="4572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3317107"/>
            <a:ext cx="3352800" cy="21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/>
              <a:t>Primena</a:t>
            </a:r>
            <a:r>
              <a:rPr lang="en-US" sz="2400" dirty="0" smtClean="0"/>
              <a:t>: </a:t>
            </a:r>
            <a:r>
              <a:rPr lang="sr-Latn-CS" sz="2400" dirty="0" smtClean="0"/>
              <a:t>železnica</a:t>
            </a:r>
            <a:r>
              <a:rPr lang="en-US" sz="2400" dirty="0" smtClean="0"/>
              <a:t>, </a:t>
            </a:r>
            <a:r>
              <a:rPr lang="en-US" sz="2400" dirty="0" err="1" smtClean="0"/>
              <a:t>brodogradnja</a:t>
            </a:r>
            <a:r>
              <a:rPr lang="en-US" sz="2400" dirty="0" smtClean="0"/>
              <a:t>, </a:t>
            </a:r>
            <a:r>
              <a:rPr lang="en-US" sz="2400" dirty="0" err="1" smtClean="0"/>
              <a:t>raketna</a:t>
            </a:r>
            <a:r>
              <a:rPr lang="en-US" sz="2400" dirty="0" smtClean="0"/>
              <a:t> </a:t>
            </a:r>
            <a:r>
              <a:rPr lang="en-US" sz="2400" dirty="0" err="1" smtClean="0"/>
              <a:t>tehnika</a:t>
            </a:r>
            <a:r>
              <a:rPr lang="en-US" sz="2400" dirty="0" smtClean="0"/>
              <a:t>, </a:t>
            </a:r>
            <a:r>
              <a:rPr lang="en-US" sz="2400" dirty="0" err="1" smtClean="0"/>
              <a:t>avio-industrija</a:t>
            </a:r>
            <a:r>
              <a:rPr lang="en-US" sz="2400" dirty="0" smtClean="0"/>
              <a:t>, </a:t>
            </a:r>
            <a:r>
              <a:rPr lang="en-US" sz="2400" dirty="0" err="1" smtClean="0"/>
              <a:t>itd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3350"/>
            <a:ext cx="54864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7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49663"/>
            <a:ext cx="4191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143000"/>
            <a:ext cx="8934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 trenjem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Trenje se koristi i za obezbeđenje pritiska i povišene temperature.</a:t>
            </a:r>
          </a:p>
          <a:p>
            <a:r>
              <a:rPr lang="sr-Latn-CS" dirty="0" smtClean="0"/>
              <a:t>Dovoljna je temperatura od oko 0,8T</a:t>
            </a:r>
            <a:r>
              <a:rPr lang="sr-Latn-CS" baseline="-25000" dirty="0" smtClean="0"/>
              <a:t>topljenja</a:t>
            </a:r>
            <a:r>
              <a:rPr lang="sr-Latn-CS" dirty="0" smtClean="0"/>
              <a:t>,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sr-Latn-CS" dirty="0" smtClean="0"/>
              <a:t>je materijal razmekšan.</a:t>
            </a:r>
          </a:p>
          <a:p>
            <a:endParaRPr lang="sr-Latn-CS" dirty="0" smtClean="0"/>
          </a:p>
          <a:p>
            <a:r>
              <a:rPr lang="sr-Latn-CS" dirty="0" smtClean="0"/>
              <a:t>Postoje dva postupka:</a:t>
            </a:r>
          </a:p>
          <a:p>
            <a:pPr>
              <a:buNone/>
            </a:pPr>
            <a:r>
              <a:rPr lang="sr-Latn-CS" dirty="0" smtClean="0"/>
              <a:t>1. Konvencionalno zavarivanje trenjem</a:t>
            </a:r>
          </a:p>
          <a:p>
            <a:pPr>
              <a:buNone/>
            </a:pPr>
            <a:r>
              <a:rPr lang="sr-Latn-CS" dirty="0" smtClean="0"/>
              <a:t>2. Zavarivanje trenjem sa mešanjem</a:t>
            </a:r>
            <a:endParaRPr lang="sr-Latn-C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286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8238" y="228600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0"/>
            <a:ext cx="29257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8238" y="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76488"/>
            <a:ext cx="292576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22800"/>
            <a:ext cx="29257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24200" y="4648200"/>
            <a:ext cx="2925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8238" y="4729163"/>
            <a:ext cx="29257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2400" u="sng" dirty="0" err="1" smtClean="0"/>
              <a:t>Izrada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tunela</a:t>
            </a:r>
            <a:r>
              <a:rPr lang="en-US" sz="2400" u="sng" dirty="0" smtClean="0"/>
              <a:t> (</a:t>
            </a:r>
            <a:r>
              <a:rPr lang="en-US" sz="2400" u="sng" dirty="0" err="1" smtClean="0"/>
              <a:t>kanala</a:t>
            </a:r>
            <a:r>
              <a:rPr lang="en-US" sz="2400" u="sng" dirty="0" smtClean="0"/>
              <a:t>) </a:t>
            </a:r>
            <a:r>
              <a:rPr lang="en-US" sz="2400" u="sng" dirty="0" err="1" smtClean="0"/>
              <a:t>ili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površinska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obrada</a:t>
            </a:r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524000"/>
            <a:ext cx="2874108" cy="40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04764"/>
            <a:ext cx="3200400" cy="23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5638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Tuneli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uvođenje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livenje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brizganje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8382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u="sng" dirty="0" err="1" smtClean="0"/>
              <a:t>usitnjavanja</a:t>
            </a:r>
            <a:r>
              <a:rPr lang="en-US" u="sng" dirty="0" smtClean="0"/>
              <a:t> </a:t>
            </a:r>
            <a:r>
              <a:rPr lang="en-US" u="sng" dirty="0" err="1" smtClean="0"/>
              <a:t>strukture</a:t>
            </a:r>
            <a:r>
              <a:rPr lang="en-US" u="sng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u="sng" dirty="0" err="1" smtClean="0"/>
              <a:t>unošenje</a:t>
            </a:r>
            <a:r>
              <a:rPr lang="en-US" u="sng" dirty="0" smtClean="0"/>
              <a:t> </a:t>
            </a:r>
            <a:r>
              <a:rPr lang="en-US" u="sng" dirty="0" err="1" smtClean="0"/>
              <a:t>čestica</a:t>
            </a:r>
            <a:r>
              <a:rPr lang="en-US" u="sng" dirty="0" smtClean="0"/>
              <a:t> u </a:t>
            </a:r>
            <a:r>
              <a:rPr lang="en-US" u="sng" dirty="0" err="1" smtClean="0"/>
              <a:t>površinu</a:t>
            </a:r>
            <a:r>
              <a:rPr lang="en-US" u="sng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povećanja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postavljaju</a:t>
            </a:r>
            <a:r>
              <a:rPr lang="en-US" dirty="0" smtClean="0"/>
              <a:t> u </a:t>
            </a:r>
            <a:r>
              <a:rPr lang="en-US" u="sng" dirty="0" err="1" smtClean="0"/>
              <a:t>prethodno</a:t>
            </a:r>
            <a:r>
              <a:rPr lang="en-US" u="sng" dirty="0" smtClean="0"/>
              <a:t> </a:t>
            </a:r>
            <a:r>
              <a:rPr lang="en-US" u="sng" dirty="0" err="1" smtClean="0"/>
              <a:t>izrađene</a:t>
            </a:r>
            <a:r>
              <a:rPr lang="en-US" u="sng" dirty="0" smtClean="0"/>
              <a:t> </a:t>
            </a:r>
            <a:r>
              <a:rPr lang="en-US" u="sng" dirty="0" err="1" smtClean="0"/>
              <a:t>kanale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11" name="Right Arrow 10"/>
          <p:cNvSpPr/>
          <p:nvPr/>
        </p:nvSpPr>
        <p:spPr>
          <a:xfrm rot="2998836">
            <a:off x="4124340" y="894456"/>
            <a:ext cx="670057" cy="2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6279055">
            <a:off x="1917235" y="947755"/>
            <a:ext cx="685524" cy="390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20794" y="3199606"/>
            <a:ext cx="2590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076700" y="1562100"/>
            <a:ext cx="990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grayscl/>
            <a:lum bright="30000" contrast="-20000"/>
          </a:blip>
          <a:srcRect/>
          <a:stretch>
            <a:fillRect/>
          </a:stretch>
        </p:blipFill>
        <p:spPr bwMode="auto">
          <a:xfrm>
            <a:off x="2971800" y="2286000"/>
            <a:ext cx="5548872" cy="21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Konvencionalno zavarivanje trenjem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Koristi se međusobno rotaciono kretanje osnovnog materijala (500-1500 o/min) uz aksijalni pritisak.</a:t>
            </a:r>
          </a:p>
          <a:p>
            <a:r>
              <a:rPr lang="sr-Latn-CS" dirty="0" smtClean="0"/>
              <a:t>Postoje dve aksijalne sile: F</a:t>
            </a:r>
            <a:r>
              <a:rPr lang="sr-Latn-CS" baseline="-25000" dirty="0" smtClean="0"/>
              <a:t>1</a:t>
            </a:r>
            <a:r>
              <a:rPr lang="sr-Latn-CS" dirty="0" smtClean="0"/>
              <a:t> koja uz rotaciju izaziva zagrevanje i F</a:t>
            </a:r>
            <a:r>
              <a:rPr lang="sr-Latn-CS" baseline="-25000" dirty="0" smtClean="0"/>
              <a:t>2</a:t>
            </a:r>
            <a:r>
              <a:rPr lang="sr-Latn-CS" dirty="0" smtClean="0"/>
              <a:t> koja vrši dodatni pritisak i zavarivanje.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5662" y="4648148"/>
            <a:ext cx="4257033" cy="17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146823" y="6379101"/>
            <a:ext cx="2346206" cy="45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84560"/>
            <a:ext cx="3048000" cy="26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u="sng" dirty="0" smtClean="0"/>
              <a:t>Primena i specifičnosti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Mogućnost zavarivanja različitih vrsta čelika, leg.Cu, Al, kao i ostvarivanje raznorodnih spojeva: leg.Al sa Cu, brzorezni čelik sa ugljeni</a:t>
            </a:r>
            <a:r>
              <a:rPr lang="en-US" dirty="0" smtClean="0"/>
              <a:t>č</a:t>
            </a:r>
            <a:r>
              <a:rPr lang="sr-Latn-CS" dirty="0" smtClean="0"/>
              <a:t>nim čelikom,...</a:t>
            </a:r>
          </a:p>
          <a:p>
            <a:pPr>
              <a:buFontTx/>
              <a:buChar char="-"/>
            </a:pPr>
            <a:r>
              <a:rPr lang="sr-Latn-CS" dirty="0" smtClean="0"/>
              <a:t>Visoka produktivnost</a:t>
            </a:r>
          </a:p>
          <a:p>
            <a:pPr>
              <a:buFontTx/>
              <a:buChar char="-"/>
            </a:pPr>
            <a:r>
              <a:rPr lang="sr-Latn-CS" dirty="0" smtClean="0"/>
              <a:t>Ograničenje u obliku radnog predmeta</a:t>
            </a:r>
          </a:p>
          <a:p>
            <a:pPr>
              <a:buFontTx/>
              <a:buChar char="-"/>
            </a:pPr>
            <a:r>
              <a:rPr lang="sr-Latn-CS" dirty="0" smtClean="0"/>
              <a:t>Nemoguć rad na terenu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87038"/>
            <a:ext cx="4800600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ZTM je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alatom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razmekšavanje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mešanje</a:t>
            </a:r>
            <a:r>
              <a:rPr lang="en-US" dirty="0" smtClean="0"/>
              <a:t> OM.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CS" dirty="0" smtClean="0"/>
              <a:t>Zavarivanje trenjem sa mešanjem</a:t>
            </a:r>
            <a:endParaRPr lang="sr-Latn-C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981684"/>
            <a:ext cx="4343400" cy="28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447800" y="4038600"/>
            <a:ext cx="266700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Izlazna rupa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33600" y="228600"/>
            <a:ext cx="266700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Popunjena ulazna rupa</a:t>
            </a:r>
          </a:p>
        </p:txBody>
      </p:sp>
      <p:sp>
        <p:nvSpPr>
          <p:cNvPr id="7" name="Right Arrow 6"/>
          <p:cNvSpPr/>
          <p:nvPr/>
        </p:nvSpPr>
        <p:spPr>
          <a:xfrm rot="5580212">
            <a:off x="5361763" y="1634150"/>
            <a:ext cx="2751217" cy="282769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Smer zavari-vanja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Mešanje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(transport) </a:t>
            </a:r>
            <a:r>
              <a:rPr lang="en-US" dirty="0" err="1" smtClean="0"/>
              <a:t>materijala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819614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2362200"/>
            <a:ext cx="8839200" cy="4343400"/>
            <a:chOff x="152400" y="1219200"/>
            <a:chExt cx="8839200" cy="4419600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2400" y="4038600"/>
              <a:ext cx="8839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" y="1219200"/>
              <a:ext cx="518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Geometrija</a:t>
            </a:r>
            <a:r>
              <a:rPr lang="en-US" u="sng" dirty="0" smtClean="0"/>
              <a:t> </a:t>
            </a:r>
            <a:r>
              <a:rPr lang="en-US" u="sng" dirty="0" err="1" smtClean="0"/>
              <a:t>alata</a:t>
            </a:r>
            <a:r>
              <a:rPr lang="en-US" u="sng" dirty="0" smtClean="0"/>
              <a:t> </a:t>
            </a:r>
            <a:r>
              <a:rPr lang="en-US" u="sng" dirty="0" err="1" smtClean="0"/>
              <a:t>podrazumeva</a:t>
            </a:r>
            <a:r>
              <a:rPr lang="en-US" u="sng" dirty="0" smtClean="0"/>
              <a:t> </a:t>
            </a:r>
            <a:r>
              <a:rPr lang="en-US" u="sng" dirty="0" err="1" smtClean="0"/>
              <a:t>geometriju</a:t>
            </a:r>
            <a:r>
              <a:rPr lang="en-US" u="sng" dirty="0" smtClean="0"/>
              <a:t> </a:t>
            </a:r>
            <a:r>
              <a:rPr lang="en-US" u="sng" dirty="0" err="1" smtClean="0"/>
              <a:t>trna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čela</a:t>
            </a:r>
            <a:r>
              <a:rPr lang="en-US" u="sng" dirty="0" smtClean="0"/>
              <a:t> </a:t>
            </a:r>
            <a:r>
              <a:rPr lang="en-US" u="sng" dirty="0" err="1" smtClean="0"/>
              <a:t>alata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1) </a:t>
            </a:r>
            <a:r>
              <a:rPr lang="sr-Latn-CS" u="sng" dirty="0" smtClean="0"/>
              <a:t>Geometrija trna alata</a:t>
            </a:r>
            <a:r>
              <a:rPr lang="sr-Latn-CS" dirty="0" smtClean="0"/>
              <a:t>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876550"/>
            <a:ext cx="8305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</a:t>
            </a:r>
            <a:r>
              <a:rPr lang="sr-Latn-CS" dirty="0" smtClean="0"/>
              <a:t>Geometrija čela alata: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19213"/>
            <a:ext cx="3124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19213"/>
            <a:ext cx="3124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029200"/>
            <a:ext cx="5834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263900"/>
            <a:ext cx="3200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423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TEHNOLOGIJA ZAVARIVANJA</vt:lpstr>
      <vt:lpstr>Zavarivanje trenjem</vt:lpstr>
      <vt:lpstr>Konvencionalno zavarivanje trenjem</vt:lpstr>
      <vt:lpstr>PowerPoint Presentation</vt:lpstr>
      <vt:lpstr>Zavarivanje trenjem sa mešanjem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Mikrostruktura zavarenog spoja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/>
  <cp:lastModifiedBy>Sebastian Baloš</cp:lastModifiedBy>
  <cp:revision>20</cp:revision>
  <dcterms:created xsi:type="dcterms:W3CDTF">2006-08-16T00:00:00Z</dcterms:created>
  <dcterms:modified xsi:type="dcterms:W3CDTF">2015-09-16T07:51:22Z</dcterms:modified>
</cp:coreProperties>
</file>